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3T19:22:49.50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24575,'0'0'-8191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3T19:22:53.62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24575,'0'0'-8191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3T19:22:54.30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3T19:22:51.67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3T19:22:53.14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3T19:22:53.62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24575,'0'0'-8191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3T19:22:54.30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24575,'0'0'-8191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3T19:24:06.632"/>
    </inkml:context>
    <inkml:brush xml:id="br0">
      <inkml:brushProperty name="width" value="0.35" units="cm"/>
      <inkml:brushProperty name="height" value="0.35" units="cm"/>
    </inkml:brush>
  </inkml:definitions>
  <inkml:trace contextRef="#ctx0" brushRef="#br0">577 248 24575,'214'2'0,"224"-5"0,-436 3 0,0 0 0,1 0 0,-1 0 0,0 0 0,0 0 0,0-1 0,0 1 0,1-1 0,-1 0 0,0 1 0,0-1 0,0 0 0,3-2 0,-5 2 0,0 1 0,0-1 0,1 1 0,-1 0 0,0-1 0,0 1 0,0-1 0,0 1 0,0-1 0,0 1 0,0-1 0,0 1 0,0-1 0,0 1 0,0-1 0,0 1 0,-1-1 0,1 1 0,0-1 0,0 1 0,0-1 0,-1 1 0,1 0 0,0-1 0,0 1 0,-1-1 0,1 1 0,0 0 0,-1-1 0,1 1 0,0 0 0,-1-1 0,1 1 0,-1 0 0,0-1 0,-5-3 0,0 0 0,0 1 0,0-1 0,-1 1 0,0 1 0,1-1 0,-11-1 0,-87-11 0,-193 0 0,286 15 0,134 2 0,503-2 0,-615 0 0,38-3 0,-47 3 0,0 0 0,0 0 0,0 0 0,-1-1 0,1 1 0,0-1 0,-1 1 0,1-1 0,0 0 0,-1 1 0,1-1 0,-1 0 0,1 0 0,-1 0 0,1 0 0,-1 0 0,0-1 0,1 1 0,1-3 0,-3 3 0,0 0 0,0 0 0,-1 0 0,1 0 0,0 0 0,0 0 0,0 0 0,-1 0 0,1 0 0,-1 0 0,1 1 0,-1-1 0,1 0 0,-1 0 0,1 0 0,-1 0 0,0 1 0,1-1 0,-1 0 0,0 1 0,0-1 0,0 0 0,1 1 0,-1-1 0,-2 0 0,-14-10 0,0 1 0,0 0 0,-1 2 0,-1 0 0,1 1 0,-1 0 0,-36-6 0,-150-14 0,-92 8 0,1 13 0,-307 34 0,574-24 0,49 0 0,423-15 0,-217-1 0,-226 12 0,1 0-1,-1 0 1,0 0 0,0 0-1,0 0 1,0 0-1,1 0 1,-1 0 0,0 0-1,0 0 1,0 0-1,1 0 1,-1 0 0,0 0-1,0 0 1,0 0-1,0 0 1,1 0 0,-1 0-1,0 0 1,0 0-1,0 0 1,1 0 0,-1 0-1,0 1 1,0-1-1,0 0 1,0 0 0,0 0-1,1 0 1,-1 0-1,0 0 1,0 1 0,0-1-1,0 0 1,0 0-1,0 0 1,0 0-1,0 1 1,1-1 0,-1 0-1,0 0 1,0 0-1,0 0 1,0 1 0,0-1-1,0 0 1,0 0-1,0 0 1,0 1 0,0-1-1,0 0 1,0 0-1,0 1 1,-7 8-802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3T19:22:49.50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24575,'0'0'-8191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3T19:22:51.67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24575,'0'0'-8191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3T19:22:53.14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24575,'0'0'-8191</inkml:trace>
</inkml:ink>
</file>

<file path=ppt/media/image1.png>
</file>

<file path=ppt/media/image10.png>
</file>

<file path=ppt/media/image1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26C8-E8B1-4D20-974F-B2E0155C8C2F}" type="datetimeFigureOut">
              <a:rPr lang="es-ES" smtClean="0"/>
              <a:t>03/04/2022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B08B9-CE74-4601-9251-85760E762C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36041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26C8-E8B1-4D20-974F-B2E0155C8C2F}" type="datetimeFigureOut">
              <a:rPr lang="es-ES" smtClean="0"/>
              <a:t>03/04/2022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B08B9-CE74-4601-9251-85760E762C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4270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26C8-E8B1-4D20-974F-B2E0155C8C2F}" type="datetimeFigureOut">
              <a:rPr lang="es-ES" smtClean="0"/>
              <a:t>03/04/2022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B08B9-CE74-4601-9251-85760E762C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87994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26C8-E8B1-4D20-974F-B2E0155C8C2F}" type="datetimeFigureOut">
              <a:rPr lang="es-ES" smtClean="0"/>
              <a:t>03/04/2022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B08B9-CE74-4601-9251-85760E762C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7708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26C8-E8B1-4D20-974F-B2E0155C8C2F}" type="datetimeFigureOut">
              <a:rPr lang="es-ES" smtClean="0"/>
              <a:t>03/04/2022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B08B9-CE74-4601-9251-85760E762C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9933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26C8-E8B1-4D20-974F-B2E0155C8C2F}" type="datetimeFigureOut">
              <a:rPr lang="es-ES" smtClean="0"/>
              <a:t>03/04/2022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B08B9-CE74-4601-9251-85760E762C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0835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26C8-E8B1-4D20-974F-B2E0155C8C2F}" type="datetimeFigureOut">
              <a:rPr lang="es-ES" smtClean="0"/>
              <a:t>03/04/2022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B08B9-CE74-4601-9251-85760E762C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77402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26C8-E8B1-4D20-974F-B2E0155C8C2F}" type="datetimeFigureOut">
              <a:rPr lang="es-ES" smtClean="0"/>
              <a:t>03/04/2022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B08B9-CE74-4601-9251-85760E762C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9594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26C8-E8B1-4D20-974F-B2E0155C8C2F}" type="datetimeFigureOut">
              <a:rPr lang="es-ES" smtClean="0"/>
              <a:t>03/04/2022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B08B9-CE74-4601-9251-85760E762C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89809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26C8-E8B1-4D20-974F-B2E0155C8C2F}" type="datetimeFigureOut">
              <a:rPr lang="es-ES" smtClean="0"/>
              <a:t>03/04/2022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B08B9-CE74-4601-9251-85760E762C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3709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26C8-E8B1-4D20-974F-B2E0155C8C2F}" type="datetimeFigureOut">
              <a:rPr lang="es-ES" smtClean="0"/>
              <a:t>03/04/2022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B08B9-CE74-4601-9251-85760E762C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64062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626C8-E8B1-4D20-974F-B2E0155C8C2F}" type="datetimeFigureOut">
              <a:rPr lang="es-ES" smtClean="0"/>
              <a:t>03/04/2022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BB08B9-CE74-4601-9251-85760E762C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481518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trader.es/comprar-licencias/licencias-de-sql-server-a-precios-bajos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image" Target="../media/image8.jpg"/><Relationship Id="rId7" Type="http://schemas.openxmlformats.org/officeDocument/2006/relationships/customXml" Target="../ink/ink3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.xml"/><Relationship Id="rId11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customXml" Target="../ink/ink6.xml"/><Relationship Id="rId4" Type="http://schemas.openxmlformats.org/officeDocument/2006/relationships/customXml" Target="../ink/ink1.xml"/><Relationship Id="rId9" Type="http://schemas.openxmlformats.org/officeDocument/2006/relationships/customXml" Target="../ink/ink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9.png"/><Relationship Id="rId7" Type="http://schemas.openxmlformats.org/officeDocument/2006/relationships/customXml" Target="../ink/ink11.xml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0.xml"/><Relationship Id="rId5" Type="http://schemas.openxmlformats.org/officeDocument/2006/relationships/customXml" Target="../ink/ink9.xml"/><Relationship Id="rId4" Type="http://schemas.openxmlformats.org/officeDocument/2006/relationships/customXml" Target="../ink/ink8.xml"/><Relationship Id="rId9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BDBC65-19FE-419F-B12D-A0BE18ABE4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49504"/>
            <a:ext cx="9144000" cy="1380277"/>
          </a:xfrm>
        </p:spPr>
        <p:txBody>
          <a:bodyPr>
            <a:normAutofit fontScale="90000"/>
          </a:bodyPr>
          <a:lstStyle/>
          <a:p>
            <a:r>
              <a:rPr lang="es-E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Base de Datos</a:t>
            </a:r>
            <a:br>
              <a:rPr lang="es-E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</a:br>
            <a:r>
              <a:rPr lang="es-ES" sz="3600" dirty="0">
                <a:latin typeface="Aldhabi" panose="01000000000000000000" pitchFamily="2" charset="-78"/>
                <a:cs typeface="Aldhabi" panose="01000000000000000000" pitchFamily="2" charset="-78"/>
              </a:rPr>
              <a:t>hito 2</a:t>
            </a:r>
          </a:p>
        </p:txBody>
      </p:sp>
      <p:sp>
        <p:nvSpPr>
          <p:cNvPr id="8" name="Forma libre: forma 7">
            <a:extLst>
              <a:ext uri="{FF2B5EF4-FFF2-40B4-BE49-F238E27FC236}">
                <a16:creationId xmlns:a16="http://schemas.microsoft.com/office/drawing/2014/main" id="{B4E7C942-93DB-4659-B81B-3D6894833605}"/>
              </a:ext>
            </a:extLst>
          </p:cNvPr>
          <p:cNvSpPr/>
          <p:nvPr/>
        </p:nvSpPr>
        <p:spPr>
          <a:xfrm rot="5400000">
            <a:off x="3389082" y="-3389082"/>
            <a:ext cx="5400432" cy="12178596"/>
          </a:xfrm>
          <a:custGeom>
            <a:avLst/>
            <a:gdLst>
              <a:gd name="connsiteX0" fmla="*/ 406401 w 5400432"/>
              <a:gd name="connsiteY0" fmla="*/ 0 h 12178596"/>
              <a:gd name="connsiteX1" fmla="*/ 5400432 w 5400432"/>
              <a:gd name="connsiteY1" fmla="*/ 0 h 12178596"/>
              <a:gd name="connsiteX2" fmla="*/ 4390989 w 5400432"/>
              <a:gd name="connsiteY2" fmla="*/ 4948503 h 12178596"/>
              <a:gd name="connsiteX3" fmla="*/ 406400 w 5400432"/>
              <a:gd name="connsiteY3" fmla="*/ 12178596 h 12178596"/>
              <a:gd name="connsiteX4" fmla="*/ 4390988 w 5400432"/>
              <a:gd name="connsiteY4" fmla="*/ 7230094 h 12178596"/>
              <a:gd name="connsiteX5" fmla="*/ 5400431 w 5400432"/>
              <a:gd name="connsiteY5" fmla="*/ 12178596 h 12178596"/>
              <a:gd name="connsiteX6" fmla="*/ 0 w 5400432"/>
              <a:gd name="connsiteY6" fmla="*/ 11919827 h 12178596"/>
              <a:gd name="connsiteX7" fmla="*/ 0 w 5400432"/>
              <a:gd name="connsiteY7" fmla="*/ 258770 h 12178596"/>
              <a:gd name="connsiteX8" fmla="*/ 4517291 w 5400432"/>
              <a:gd name="connsiteY8" fmla="*/ 6089299 h 12178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400432" h="12178596">
                <a:moveTo>
                  <a:pt x="406401" y="0"/>
                </a:moveTo>
                <a:lnTo>
                  <a:pt x="5400432" y="0"/>
                </a:lnTo>
                <a:lnTo>
                  <a:pt x="4390989" y="4948503"/>
                </a:lnTo>
                <a:close/>
                <a:moveTo>
                  <a:pt x="406400" y="12178596"/>
                </a:moveTo>
                <a:lnTo>
                  <a:pt x="4390988" y="7230094"/>
                </a:lnTo>
                <a:lnTo>
                  <a:pt x="5400431" y="12178596"/>
                </a:lnTo>
                <a:close/>
                <a:moveTo>
                  <a:pt x="0" y="11919827"/>
                </a:moveTo>
                <a:lnTo>
                  <a:pt x="0" y="258770"/>
                </a:lnTo>
                <a:lnTo>
                  <a:pt x="4517291" y="6089299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05190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uadroTexto 15">
            <a:extLst>
              <a:ext uri="{FF2B5EF4-FFF2-40B4-BE49-F238E27FC236}">
                <a16:creationId xmlns:a16="http://schemas.microsoft.com/office/drawing/2014/main" id="{6DCD0C4A-2566-464F-830E-935C58DC78D7}"/>
              </a:ext>
            </a:extLst>
          </p:cNvPr>
          <p:cNvSpPr txBox="1"/>
          <p:nvPr/>
        </p:nvSpPr>
        <p:spPr>
          <a:xfrm>
            <a:off x="2181223" y="466725"/>
            <a:ext cx="388439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5000" dirty="0">
                <a:solidFill>
                  <a:srgbClr val="00B0F0"/>
                </a:solidFill>
                <a:latin typeface="AngsanaUPC" panose="02020603050405020304" pitchFamily="18" charset="-34"/>
                <a:cs typeface="AngsanaUPC" panose="02020603050405020304" pitchFamily="18" charset="-34"/>
              </a:rPr>
              <a:t>Manejo de conceptos.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E867784A-21EB-46CB-B762-39A4E2193465}"/>
              </a:ext>
            </a:extLst>
          </p:cNvPr>
          <p:cNvSpPr txBox="1"/>
          <p:nvPr/>
        </p:nvSpPr>
        <p:spPr>
          <a:xfrm>
            <a:off x="723900" y="1328499"/>
            <a:ext cx="6799045" cy="4970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500" dirty="0">
                <a:solidFill>
                  <a:srgbClr val="00B0F0"/>
                </a:solidFill>
              </a:rPr>
              <a:t>1.¿Que son las bases de datos?</a:t>
            </a:r>
          </a:p>
          <a:p>
            <a:r>
              <a:rPr lang="es-ES" sz="1500" dirty="0">
                <a:latin typeface="+mj-lt"/>
              </a:rPr>
              <a:t>La base de datos es una herramienta que sirve para almacenar y organizar información.</a:t>
            </a:r>
          </a:p>
          <a:p>
            <a:endParaRPr lang="es-ES" sz="1500" dirty="0">
              <a:latin typeface="+mj-lt"/>
            </a:endParaRPr>
          </a:p>
          <a:p>
            <a:r>
              <a:rPr lang="es-ES" sz="1500" dirty="0">
                <a:solidFill>
                  <a:srgbClr val="00B0F0"/>
                </a:solidFill>
              </a:rPr>
              <a:t>2.¿A que se refiere cuando se habla de base de datos relacionales?</a:t>
            </a:r>
          </a:p>
          <a:p>
            <a:r>
              <a:rPr lang="es-ES" sz="1500" b="0" i="0" dirty="0">
                <a:effectLst/>
                <a:latin typeface="+mj-lt"/>
              </a:rPr>
              <a:t>Una base de datos relacional es un tipo de base de datos que almacena y proporciona acceso a puntos de datos relacionados entre sí.</a:t>
            </a:r>
          </a:p>
          <a:p>
            <a:endParaRPr lang="es-ES" sz="1500" b="0" i="0" dirty="0">
              <a:effectLst/>
              <a:latin typeface="+mj-lt"/>
            </a:endParaRPr>
          </a:p>
          <a:p>
            <a:r>
              <a:rPr lang="es-ES" sz="1500" dirty="0">
                <a:solidFill>
                  <a:srgbClr val="00B0F0"/>
                </a:solidFill>
              </a:rPr>
              <a:t>3. ¿Qué es el modelo entidad relación y/o diagrama entidad relación?</a:t>
            </a:r>
          </a:p>
          <a:p>
            <a:r>
              <a:rPr lang="es-ES" sz="1500" i="0" dirty="0">
                <a:effectLst/>
                <a:latin typeface="+mj-lt"/>
              </a:rPr>
              <a:t>Un modelo entidad-relación es una herramienta para el modelo de datos, la cual facilita la representación de entidades de una base de datos.</a:t>
            </a:r>
          </a:p>
          <a:p>
            <a:endParaRPr lang="es-ES" sz="1500" dirty="0">
              <a:latin typeface="+mj-lt"/>
            </a:endParaRPr>
          </a:p>
          <a:p>
            <a:r>
              <a:rPr lang="es-ES" sz="1500" dirty="0">
                <a:solidFill>
                  <a:srgbClr val="00B0F0"/>
                </a:solidFill>
              </a:rPr>
              <a:t>4.</a:t>
            </a:r>
            <a:r>
              <a:rPr lang="es-ES" sz="1600" dirty="0">
                <a:solidFill>
                  <a:srgbClr val="00B0F0"/>
                </a:solidFill>
              </a:rPr>
              <a:t>¿Cuáles son las figuras que representan a un diagrama entidad relación? Explique cada una de ellas.</a:t>
            </a:r>
          </a:p>
          <a:p>
            <a:endParaRPr lang="es-ES" sz="1500" dirty="0">
              <a:solidFill>
                <a:srgbClr val="00B0F0"/>
              </a:solidFill>
            </a:endParaRPr>
          </a:p>
          <a:p>
            <a:r>
              <a:rPr lang="es-ES" sz="1500" b="1" i="0" dirty="0">
                <a:effectLst/>
                <a:latin typeface="+mj-lt"/>
              </a:rPr>
              <a:t>Entidad: </a:t>
            </a:r>
            <a:r>
              <a:rPr lang="es-ES" sz="1500" b="0" i="0" dirty="0">
                <a:effectLst/>
                <a:latin typeface="+mj-lt"/>
              </a:rPr>
              <a:t>Se trata de un objeto del que se recoge información de interés de cara a la base de datos. Gráficamente se representan mediante un rectángulo.</a:t>
            </a:r>
          </a:p>
          <a:p>
            <a:r>
              <a:rPr lang="es-ES" sz="1500" b="1" i="0" dirty="0">
                <a:effectLst/>
                <a:latin typeface="+mj-lt"/>
              </a:rPr>
              <a:t>Relación: </a:t>
            </a:r>
            <a:r>
              <a:rPr lang="es-ES" sz="1500" b="0" i="0" dirty="0">
                <a:effectLst/>
                <a:latin typeface="+mj-lt"/>
              </a:rPr>
              <a:t>Podemos definir la relación como una asociación de dos o más entidades. A cada relación se le asigna un nombre para poder distinguirla de las demás y saber su función dentro del modelo entidad-relación, se representa con rombos</a:t>
            </a:r>
          </a:p>
          <a:p>
            <a:r>
              <a:rPr lang="es-ES" sz="1500" b="1" i="0" dirty="0">
                <a:effectLst/>
                <a:latin typeface="+mj-lt"/>
              </a:rPr>
              <a:t>Atributo: </a:t>
            </a:r>
            <a:r>
              <a:rPr lang="es-ES" sz="1500" b="0" i="0" dirty="0">
                <a:effectLst/>
                <a:latin typeface="+mj-lt"/>
              </a:rPr>
              <a:t>Se define como cada una de las propiedades de una entidad o relación, se representa gráficamente con un elipse.</a:t>
            </a:r>
            <a:endParaRPr lang="es-ES" sz="1500" dirty="0">
              <a:latin typeface="+mj-lt"/>
            </a:endParaRPr>
          </a:p>
        </p:txBody>
      </p:sp>
      <p:sp>
        <p:nvSpPr>
          <p:cNvPr id="21" name="Forma libre: forma 20">
            <a:extLst>
              <a:ext uri="{FF2B5EF4-FFF2-40B4-BE49-F238E27FC236}">
                <a16:creationId xmlns:a16="http://schemas.microsoft.com/office/drawing/2014/main" id="{959DE7FB-402D-438E-B258-C968B0469886}"/>
              </a:ext>
            </a:extLst>
          </p:cNvPr>
          <p:cNvSpPr/>
          <p:nvPr/>
        </p:nvSpPr>
        <p:spPr>
          <a:xfrm rot="16200000" flipV="1">
            <a:off x="2830820" y="-2830819"/>
            <a:ext cx="6530361" cy="12191999"/>
          </a:xfrm>
          <a:custGeom>
            <a:avLst/>
            <a:gdLst>
              <a:gd name="connsiteX0" fmla="*/ 4660862 w 6530361"/>
              <a:gd name="connsiteY0" fmla="*/ 1 h 12191999"/>
              <a:gd name="connsiteX1" fmla="*/ 0 w 6530361"/>
              <a:gd name="connsiteY1" fmla="*/ 2 h 12191999"/>
              <a:gd name="connsiteX2" fmla="*/ 1736963 w 6530361"/>
              <a:gd name="connsiteY2" fmla="*/ 3683237 h 12191999"/>
              <a:gd name="connsiteX3" fmla="*/ 6515834 w 6530361"/>
              <a:gd name="connsiteY3" fmla="*/ 6799046 h 12191999"/>
              <a:gd name="connsiteX4" fmla="*/ 6515834 w 6530361"/>
              <a:gd name="connsiteY4" fmla="*/ 0 h 12191999"/>
              <a:gd name="connsiteX5" fmla="*/ 4970587 w 6530361"/>
              <a:gd name="connsiteY5" fmla="*/ 0 h 12191999"/>
              <a:gd name="connsiteX6" fmla="*/ 3148791 w 6530361"/>
              <a:gd name="connsiteY6" fmla="*/ 2387138 h 12191999"/>
              <a:gd name="connsiteX7" fmla="*/ 6530361 w 6530361"/>
              <a:gd name="connsiteY7" fmla="*/ 12191999 h 12191999"/>
              <a:gd name="connsiteX8" fmla="*/ 6530361 w 6530361"/>
              <a:gd name="connsiteY8" fmla="*/ 9515474 h 12191999"/>
              <a:gd name="connsiteX9" fmla="*/ 4534635 w 6530361"/>
              <a:gd name="connsiteY9" fmla="*/ 12191999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30361" h="12191999">
                <a:moveTo>
                  <a:pt x="4660862" y="1"/>
                </a:moveTo>
                <a:lnTo>
                  <a:pt x="0" y="2"/>
                </a:lnTo>
                <a:lnTo>
                  <a:pt x="1736963" y="3683237"/>
                </a:lnTo>
                <a:close/>
                <a:moveTo>
                  <a:pt x="6515834" y="6799046"/>
                </a:moveTo>
                <a:lnTo>
                  <a:pt x="6515834" y="0"/>
                </a:lnTo>
                <a:lnTo>
                  <a:pt x="4970587" y="0"/>
                </a:lnTo>
                <a:lnTo>
                  <a:pt x="3148791" y="2387138"/>
                </a:lnTo>
                <a:close/>
                <a:moveTo>
                  <a:pt x="6530361" y="12191999"/>
                </a:moveTo>
                <a:lnTo>
                  <a:pt x="6530361" y="9515474"/>
                </a:lnTo>
                <a:lnTo>
                  <a:pt x="4534635" y="12191999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94078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2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rma libre: forma 10">
            <a:extLst>
              <a:ext uri="{FF2B5EF4-FFF2-40B4-BE49-F238E27FC236}">
                <a16:creationId xmlns:a16="http://schemas.microsoft.com/office/drawing/2014/main" id="{2B8A2842-42CF-41D5-A646-B2CCEF807087}"/>
              </a:ext>
            </a:extLst>
          </p:cNvPr>
          <p:cNvSpPr/>
          <p:nvPr/>
        </p:nvSpPr>
        <p:spPr>
          <a:xfrm rot="16200000" flipV="1">
            <a:off x="2667000" y="-2667000"/>
            <a:ext cx="6858000" cy="12192000"/>
          </a:xfrm>
          <a:custGeom>
            <a:avLst/>
            <a:gdLst>
              <a:gd name="connsiteX0" fmla="*/ 2733675 w 6858000"/>
              <a:gd name="connsiteY0" fmla="*/ 12192000 h 12192000"/>
              <a:gd name="connsiteX1" fmla="*/ 0 w 6858000"/>
              <a:gd name="connsiteY1" fmla="*/ 8324850 h 12192000"/>
              <a:gd name="connsiteX2" fmla="*/ 0 w 6858000"/>
              <a:gd name="connsiteY2" fmla="*/ 12192000 h 12192000"/>
              <a:gd name="connsiteX3" fmla="*/ 5070436 w 6858000"/>
              <a:gd name="connsiteY3" fmla="*/ 0 h 12192000"/>
              <a:gd name="connsiteX4" fmla="*/ 409574 w 6858000"/>
              <a:gd name="connsiteY4" fmla="*/ 0 h 12192000"/>
              <a:gd name="connsiteX5" fmla="*/ 2146537 w 6858000"/>
              <a:gd name="connsiteY5" fmla="*/ 3683236 h 12192000"/>
              <a:gd name="connsiteX6" fmla="*/ 6858000 w 6858000"/>
              <a:gd name="connsiteY6" fmla="*/ 6685659 h 12192000"/>
              <a:gd name="connsiteX7" fmla="*/ 6858000 w 6858000"/>
              <a:gd name="connsiteY7" fmla="*/ 0 h 12192000"/>
              <a:gd name="connsiteX8" fmla="*/ 5312753 w 6858000"/>
              <a:gd name="connsiteY8" fmla="*/ 0 h 12192000"/>
              <a:gd name="connsiteX9" fmla="*/ 3490957 w 6858000"/>
              <a:gd name="connsiteY9" fmla="*/ 2347328 h 12192000"/>
              <a:gd name="connsiteX10" fmla="*/ 6858000 w 6858000"/>
              <a:gd name="connsiteY10" fmla="*/ 12191999 h 12192000"/>
              <a:gd name="connsiteX11" fmla="*/ 6858000 w 6858000"/>
              <a:gd name="connsiteY11" fmla="*/ 9905999 h 12192000"/>
              <a:gd name="connsiteX12" fmla="*/ 3429000 w 6858000"/>
              <a:gd name="connsiteY12" fmla="*/ 12191999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8000" h="12192000">
                <a:moveTo>
                  <a:pt x="2733675" y="12192000"/>
                </a:moveTo>
                <a:lnTo>
                  <a:pt x="0" y="8324850"/>
                </a:lnTo>
                <a:lnTo>
                  <a:pt x="0" y="12192000"/>
                </a:lnTo>
                <a:close/>
                <a:moveTo>
                  <a:pt x="5070436" y="0"/>
                </a:moveTo>
                <a:lnTo>
                  <a:pt x="409574" y="0"/>
                </a:lnTo>
                <a:lnTo>
                  <a:pt x="2146537" y="3683236"/>
                </a:lnTo>
                <a:close/>
                <a:moveTo>
                  <a:pt x="6858000" y="6685659"/>
                </a:moveTo>
                <a:lnTo>
                  <a:pt x="6858000" y="0"/>
                </a:lnTo>
                <a:lnTo>
                  <a:pt x="5312753" y="0"/>
                </a:lnTo>
                <a:lnTo>
                  <a:pt x="3490957" y="2347328"/>
                </a:lnTo>
                <a:close/>
                <a:moveTo>
                  <a:pt x="6858000" y="12191999"/>
                </a:moveTo>
                <a:lnTo>
                  <a:pt x="6858000" y="9905999"/>
                </a:lnTo>
                <a:lnTo>
                  <a:pt x="3429000" y="12191999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F0838F1-A86F-472A-BBAA-7A823348FEC4}"/>
              </a:ext>
            </a:extLst>
          </p:cNvPr>
          <p:cNvSpPr txBox="1"/>
          <p:nvPr/>
        </p:nvSpPr>
        <p:spPr>
          <a:xfrm>
            <a:off x="1436340" y="1320329"/>
            <a:ext cx="6100762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500" dirty="0">
                <a:solidFill>
                  <a:srgbClr val="00B0F0"/>
                </a:solidFill>
              </a:rPr>
              <a:t>5. ¿Qué es SQL Server y qué es SQL Server Management Studio? </a:t>
            </a:r>
          </a:p>
          <a:p>
            <a:r>
              <a:rPr lang="es-ES" sz="1500" b="0" i="0" dirty="0">
                <a:effectLst/>
                <a:latin typeface="+mj-lt"/>
              </a:rPr>
              <a:t>SQL Server es un sistema de gestión de base de datos relacional, desarrollado por la empresa Microsoft.</a:t>
            </a:r>
            <a:endParaRPr lang="es-ES" sz="1500" dirty="0">
              <a:latin typeface="+mj-lt"/>
            </a:endParaRPr>
          </a:p>
          <a:p>
            <a:r>
              <a:rPr lang="es-ES" sz="1500" i="0" dirty="0">
                <a:effectLst/>
                <a:latin typeface="+mj-lt"/>
              </a:rPr>
              <a:t>SQL Server Management Studio es un entorno de desarrollo integrado para administrar cualquier infraestructura SQL. Se utiliza para acceder, administrar, configurar y desarrollar todos los componentes de </a:t>
            </a:r>
            <a:r>
              <a:rPr lang="es-ES" sz="1500" i="0" strike="noStrike" dirty="0">
                <a:effectLst/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SQL Server</a:t>
            </a:r>
            <a:r>
              <a:rPr lang="es-ES" sz="1500" i="0" dirty="0">
                <a:effectLst/>
                <a:latin typeface="+mj-lt"/>
              </a:rPr>
              <a:t> y SQL </a:t>
            </a:r>
            <a:r>
              <a:rPr lang="es-ES" sz="1500" i="0" dirty="0" err="1">
                <a:effectLst/>
                <a:latin typeface="+mj-lt"/>
              </a:rPr>
              <a:t>Database</a:t>
            </a:r>
            <a:r>
              <a:rPr lang="es-ES" sz="1500" i="0" dirty="0">
                <a:effectLst/>
                <a:latin typeface="+mj-lt"/>
              </a:rPr>
              <a:t>.</a:t>
            </a:r>
          </a:p>
          <a:p>
            <a:endParaRPr lang="es-ES" sz="1500" dirty="0">
              <a:latin typeface="+mj-lt"/>
            </a:endParaRPr>
          </a:p>
          <a:p>
            <a:r>
              <a:rPr lang="es-ES" sz="1500" dirty="0">
                <a:solidFill>
                  <a:srgbClr val="00B0F0"/>
                </a:solidFill>
              </a:rPr>
              <a:t>6. ¿Cómo se crea una base de datos? </a:t>
            </a:r>
          </a:p>
          <a:p>
            <a:r>
              <a:rPr lang="es-ES" sz="1500" dirty="0">
                <a:latin typeface="+mj-lt"/>
              </a:rPr>
              <a:t>En </a:t>
            </a:r>
            <a:r>
              <a:rPr lang="es-ES" sz="1500" i="0" dirty="0">
                <a:effectLst/>
                <a:latin typeface="+mj-lt"/>
              </a:rPr>
              <a:t>SQL Server Management Studio se crea mediante comandos, este seria el comando “</a:t>
            </a:r>
            <a:r>
              <a:rPr lang="es-ES" sz="1500" i="0" dirty="0" err="1">
                <a:effectLst/>
                <a:latin typeface="+mj-lt"/>
              </a:rPr>
              <a:t>Create</a:t>
            </a:r>
            <a:r>
              <a:rPr lang="es-ES" sz="1500" i="0" dirty="0">
                <a:effectLst/>
                <a:latin typeface="+mj-lt"/>
              </a:rPr>
              <a:t> </a:t>
            </a:r>
            <a:r>
              <a:rPr lang="es-ES" sz="1500" i="0" dirty="0" err="1">
                <a:effectLst/>
                <a:latin typeface="+mj-lt"/>
              </a:rPr>
              <a:t>database</a:t>
            </a:r>
            <a:r>
              <a:rPr lang="es-ES" sz="1500" i="0" dirty="0">
                <a:effectLst/>
                <a:latin typeface="+mj-lt"/>
              </a:rPr>
              <a:t> (nombre de la base de datos);” </a:t>
            </a:r>
          </a:p>
          <a:p>
            <a:endParaRPr lang="es-ES" sz="1500" dirty="0">
              <a:latin typeface="+mj-lt"/>
            </a:endParaRPr>
          </a:p>
          <a:p>
            <a:r>
              <a:rPr lang="es-ES" sz="1600" dirty="0">
                <a:solidFill>
                  <a:srgbClr val="00B0F0"/>
                </a:solidFill>
              </a:rPr>
              <a:t>7. ¿Para qué sirve el comando USE?</a:t>
            </a:r>
          </a:p>
          <a:p>
            <a:r>
              <a:rPr lang="es-ES" sz="1600" dirty="0">
                <a:latin typeface="+mj-lt"/>
              </a:rPr>
              <a:t>Para usar una base de datos ya creada.</a:t>
            </a:r>
          </a:p>
          <a:p>
            <a:endParaRPr lang="es-ES" sz="1600" dirty="0">
              <a:latin typeface="+mj-lt"/>
            </a:endParaRPr>
          </a:p>
          <a:p>
            <a:endParaRPr lang="es-ES" sz="1600" dirty="0">
              <a:solidFill>
                <a:srgbClr val="00B0F0"/>
              </a:solidFill>
            </a:endParaRPr>
          </a:p>
          <a:p>
            <a:endParaRPr lang="es-ES" sz="1600" dirty="0">
              <a:solidFill>
                <a:srgbClr val="00B0F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68659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rma libre: forma 9">
            <a:extLst>
              <a:ext uri="{FF2B5EF4-FFF2-40B4-BE49-F238E27FC236}">
                <a16:creationId xmlns:a16="http://schemas.microsoft.com/office/drawing/2014/main" id="{C80B3659-2A64-42B5-BD8B-8171103A8E52}"/>
              </a:ext>
            </a:extLst>
          </p:cNvPr>
          <p:cNvSpPr/>
          <p:nvPr/>
        </p:nvSpPr>
        <p:spPr>
          <a:xfrm flipH="1">
            <a:off x="-1" y="-1"/>
            <a:ext cx="12192000" cy="6858002"/>
          </a:xfrm>
          <a:custGeom>
            <a:avLst/>
            <a:gdLst>
              <a:gd name="connsiteX0" fmla="*/ 12192000 w 12192000"/>
              <a:gd name="connsiteY0" fmla="*/ 4772027 h 6858002"/>
              <a:gd name="connsiteX1" fmla="*/ 6905622 w 12192000"/>
              <a:gd name="connsiteY1" fmla="*/ 6858002 h 6858002"/>
              <a:gd name="connsiteX2" fmla="*/ 12192000 w 12192000"/>
              <a:gd name="connsiteY2" fmla="*/ 6858002 h 6858002"/>
              <a:gd name="connsiteX3" fmla="*/ 0 w 12192000"/>
              <a:gd name="connsiteY3" fmla="*/ 1787566 h 6858002"/>
              <a:gd name="connsiteX4" fmla="*/ 0 w 12192000"/>
              <a:gd name="connsiteY4" fmla="*/ 6858001 h 6858002"/>
              <a:gd name="connsiteX5" fmla="*/ 4333877 w 12192000"/>
              <a:gd name="connsiteY5" fmla="*/ 5292251 h 6858002"/>
              <a:gd name="connsiteX6" fmla="*/ 6685659 w 12192000"/>
              <a:gd name="connsiteY6" fmla="*/ 0 h 6858002"/>
              <a:gd name="connsiteX7" fmla="*/ 0 w 12192000"/>
              <a:gd name="connsiteY7" fmla="*/ 0 h 6858002"/>
              <a:gd name="connsiteX8" fmla="*/ 0 w 12192000"/>
              <a:gd name="connsiteY8" fmla="*/ 1545247 h 6858002"/>
              <a:gd name="connsiteX9" fmla="*/ 2347328 w 12192000"/>
              <a:gd name="connsiteY9" fmla="*/ 3367043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2">
                <a:moveTo>
                  <a:pt x="12192000" y="4772027"/>
                </a:moveTo>
                <a:lnTo>
                  <a:pt x="6905622" y="6858002"/>
                </a:lnTo>
                <a:lnTo>
                  <a:pt x="12192000" y="6858002"/>
                </a:lnTo>
                <a:close/>
                <a:moveTo>
                  <a:pt x="0" y="1787566"/>
                </a:moveTo>
                <a:lnTo>
                  <a:pt x="0" y="6858001"/>
                </a:lnTo>
                <a:lnTo>
                  <a:pt x="4333877" y="5292251"/>
                </a:lnTo>
                <a:close/>
                <a:moveTo>
                  <a:pt x="6685659" y="0"/>
                </a:moveTo>
                <a:lnTo>
                  <a:pt x="0" y="0"/>
                </a:lnTo>
                <a:lnTo>
                  <a:pt x="0" y="1545247"/>
                </a:lnTo>
                <a:lnTo>
                  <a:pt x="2347328" y="3367043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F0838F1-A86F-472A-BBAA-7A823348FEC4}"/>
              </a:ext>
            </a:extLst>
          </p:cNvPr>
          <p:cNvSpPr txBox="1"/>
          <p:nvPr/>
        </p:nvSpPr>
        <p:spPr>
          <a:xfrm>
            <a:off x="829677" y="347238"/>
            <a:ext cx="7679085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dirty="0">
                <a:solidFill>
                  <a:srgbClr val="00B0F0"/>
                </a:solidFill>
              </a:rPr>
              <a:t>8. Crear una tabla cualquiera con 3 columnas </a:t>
            </a:r>
            <a:r>
              <a:rPr lang="es-ES" sz="1600" dirty="0" err="1">
                <a:solidFill>
                  <a:srgbClr val="00B0F0"/>
                </a:solidFill>
              </a:rPr>
              <a:t>ysu</a:t>
            </a:r>
            <a:r>
              <a:rPr lang="es-ES" sz="1600" dirty="0">
                <a:solidFill>
                  <a:srgbClr val="00B0F0"/>
                </a:solidFill>
              </a:rPr>
              <a:t> </a:t>
            </a:r>
            <a:r>
              <a:rPr lang="es-ES" sz="1600" dirty="0" err="1">
                <a:solidFill>
                  <a:srgbClr val="00B0F0"/>
                </a:solidFill>
              </a:rPr>
              <a:t>primarykey</a:t>
            </a:r>
            <a:r>
              <a:rPr lang="es-ES" sz="1600" dirty="0">
                <a:solidFill>
                  <a:srgbClr val="00B0F0"/>
                </a:solidFill>
              </a:rPr>
              <a:t>.</a:t>
            </a:r>
            <a:endParaRPr lang="es-ES" sz="1500" dirty="0">
              <a:solidFill>
                <a:srgbClr val="00B0F0"/>
              </a:solidFill>
              <a:latin typeface="+mj-lt"/>
            </a:endParaRPr>
          </a:p>
          <a:p>
            <a:r>
              <a:rPr lang="es-ES" sz="1500" dirty="0" err="1">
                <a:latin typeface="+mj-lt"/>
              </a:rPr>
              <a:t>Create</a:t>
            </a:r>
            <a:r>
              <a:rPr lang="es-ES" sz="1500" dirty="0">
                <a:latin typeface="+mj-lt"/>
              </a:rPr>
              <a:t> table Celular (</a:t>
            </a:r>
          </a:p>
          <a:p>
            <a:r>
              <a:rPr lang="es-ES" sz="1500" dirty="0">
                <a:latin typeface="+mj-lt"/>
              </a:rPr>
              <a:t>        </a:t>
            </a:r>
            <a:r>
              <a:rPr lang="es-ES" sz="1500" dirty="0" err="1">
                <a:latin typeface="+mj-lt"/>
              </a:rPr>
              <a:t>id_Celular</a:t>
            </a:r>
            <a:r>
              <a:rPr lang="es-ES" sz="1500" dirty="0">
                <a:latin typeface="+mj-lt"/>
              </a:rPr>
              <a:t> </a:t>
            </a:r>
            <a:r>
              <a:rPr lang="es-ES" sz="1500" dirty="0" err="1">
                <a:latin typeface="+mj-lt"/>
              </a:rPr>
              <a:t>int</a:t>
            </a:r>
            <a:r>
              <a:rPr lang="es-ES" sz="1500" dirty="0">
                <a:latin typeface="+mj-lt"/>
              </a:rPr>
              <a:t> </a:t>
            </a:r>
            <a:r>
              <a:rPr lang="es-ES" sz="1500" dirty="0" err="1">
                <a:latin typeface="+mj-lt"/>
              </a:rPr>
              <a:t>primary</a:t>
            </a:r>
            <a:r>
              <a:rPr lang="es-ES" sz="1500" dirty="0">
                <a:latin typeface="+mj-lt"/>
              </a:rPr>
              <a:t> </a:t>
            </a:r>
            <a:r>
              <a:rPr lang="es-ES" sz="1500" dirty="0" err="1">
                <a:latin typeface="+mj-lt"/>
              </a:rPr>
              <a:t>key</a:t>
            </a:r>
            <a:r>
              <a:rPr lang="es-ES" sz="1500" dirty="0">
                <a:latin typeface="+mj-lt"/>
              </a:rPr>
              <a:t>,</a:t>
            </a:r>
          </a:p>
          <a:p>
            <a:r>
              <a:rPr lang="es-ES" sz="1500" dirty="0">
                <a:latin typeface="+mj-lt"/>
              </a:rPr>
              <a:t>        Nombre </a:t>
            </a:r>
            <a:r>
              <a:rPr lang="es-ES" sz="1500" dirty="0" err="1">
                <a:latin typeface="+mj-lt"/>
              </a:rPr>
              <a:t>varchar</a:t>
            </a:r>
            <a:r>
              <a:rPr lang="es-ES" sz="1500" dirty="0">
                <a:latin typeface="+mj-lt"/>
              </a:rPr>
              <a:t>(25),</a:t>
            </a:r>
          </a:p>
          <a:p>
            <a:r>
              <a:rPr lang="es-ES" sz="1500" dirty="0">
                <a:latin typeface="+mj-lt"/>
              </a:rPr>
              <a:t>        </a:t>
            </a:r>
            <a:r>
              <a:rPr lang="es-ES" sz="1500" dirty="0" err="1">
                <a:latin typeface="+mj-lt"/>
              </a:rPr>
              <a:t>Codigo_IMEI</a:t>
            </a:r>
            <a:r>
              <a:rPr lang="es-ES" sz="1500" dirty="0">
                <a:latin typeface="+mj-lt"/>
              </a:rPr>
              <a:t> </a:t>
            </a:r>
            <a:r>
              <a:rPr lang="es-ES" sz="1500" dirty="0" err="1">
                <a:latin typeface="+mj-lt"/>
              </a:rPr>
              <a:t>varchar</a:t>
            </a:r>
            <a:r>
              <a:rPr lang="es-ES" sz="1500" dirty="0">
                <a:latin typeface="+mj-lt"/>
              </a:rPr>
              <a:t>(20),</a:t>
            </a:r>
          </a:p>
          <a:p>
            <a:r>
              <a:rPr lang="es-ES" sz="1500" dirty="0">
                <a:latin typeface="+mj-lt"/>
              </a:rPr>
              <a:t>        </a:t>
            </a:r>
            <a:r>
              <a:rPr lang="es-ES" sz="1500" dirty="0" err="1">
                <a:latin typeface="+mj-lt"/>
              </a:rPr>
              <a:t>Numero_de_llamada</a:t>
            </a:r>
            <a:r>
              <a:rPr lang="es-ES" sz="1500" dirty="0">
                <a:latin typeface="+mj-lt"/>
              </a:rPr>
              <a:t> </a:t>
            </a:r>
            <a:r>
              <a:rPr lang="es-ES" sz="1500" dirty="0" err="1">
                <a:latin typeface="+mj-lt"/>
              </a:rPr>
              <a:t>int</a:t>
            </a:r>
            <a:r>
              <a:rPr lang="es-ES" sz="1500" dirty="0">
                <a:latin typeface="+mj-lt"/>
              </a:rPr>
              <a:t>,</a:t>
            </a:r>
          </a:p>
          <a:p>
            <a:r>
              <a:rPr lang="es-ES" sz="1500" dirty="0">
                <a:latin typeface="+mj-lt"/>
              </a:rPr>
              <a:t>);</a:t>
            </a:r>
          </a:p>
          <a:p>
            <a:endParaRPr lang="es-ES" sz="1500" dirty="0">
              <a:latin typeface="+mj-lt"/>
            </a:endParaRPr>
          </a:p>
          <a:p>
            <a:r>
              <a:rPr lang="es-ES" sz="1600" dirty="0">
                <a:solidFill>
                  <a:srgbClr val="00B0F0"/>
                </a:solidFill>
              </a:rPr>
              <a:t>9. Insertar 3 registros a la tabla creada anteriormente.</a:t>
            </a:r>
          </a:p>
          <a:p>
            <a:r>
              <a:rPr kumimoji="0" lang="es-ES" altLang="es-ES" sz="15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Insert</a:t>
            </a:r>
            <a:r>
              <a:rPr kumimoji="0" lang="es-ES" altLang="es-ES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</a:t>
            </a:r>
            <a:r>
              <a:rPr kumimoji="0" lang="es-ES" altLang="es-ES" sz="15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into</a:t>
            </a:r>
            <a:r>
              <a:rPr kumimoji="0" lang="es-ES" altLang="es-ES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Celular(</a:t>
            </a:r>
            <a:r>
              <a:rPr kumimoji="0" lang="es-ES" altLang="es-ES" sz="15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id_celular</a:t>
            </a:r>
            <a:r>
              <a:rPr kumimoji="0" lang="es-ES" altLang="es-ES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, Nombre, </a:t>
            </a:r>
            <a:r>
              <a:rPr lang="es-ES" altLang="es-ES" sz="1500" dirty="0" err="1">
                <a:latin typeface="+mj-lt"/>
              </a:rPr>
              <a:t>C</a:t>
            </a:r>
            <a:r>
              <a:rPr kumimoji="0" lang="es-ES" altLang="es-ES" sz="15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odigo_IMEI</a:t>
            </a:r>
            <a:r>
              <a:rPr kumimoji="0" lang="es-ES" altLang="es-ES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, </a:t>
            </a:r>
            <a:r>
              <a:rPr kumimoji="0" lang="es-ES" altLang="es-ES" sz="15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numero_de_llamada</a:t>
            </a:r>
            <a:r>
              <a:rPr kumimoji="0" lang="es-ES" altLang="es-ES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,)</a:t>
            </a:r>
            <a:br>
              <a:rPr kumimoji="0" lang="es-ES" altLang="es-ES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</a:br>
            <a:r>
              <a:rPr kumimoji="0" lang="es-ES" altLang="es-ES" sz="15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values</a:t>
            </a:r>
            <a:r>
              <a:rPr kumimoji="0" lang="es-ES" altLang="es-ES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(1, ‘</a:t>
            </a:r>
            <a:r>
              <a:rPr lang="es-ES" altLang="es-ES" sz="1500" dirty="0">
                <a:latin typeface="+mj-lt"/>
              </a:rPr>
              <a:t>S</a:t>
            </a:r>
            <a:r>
              <a:rPr kumimoji="0" lang="es-ES" altLang="es-ES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amsung A10s', '654883237952198/01', 75960895);</a:t>
            </a:r>
            <a:br>
              <a:rPr kumimoji="0" lang="es-ES" altLang="es-ES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</a:br>
            <a:br>
              <a:rPr kumimoji="0" lang="es-ES" altLang="es-ES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</a:br>
            <a:r>
              <a:rPr kumimoji="0" lang="es-ES" altLang="es-ES" sz="15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Insert</a:t>
            </a:r>
            <a:r>
              <a:rPr kumimoji="0" lang="es-ES" altLang="es-ES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</a:t>
            </a:r>
            <a:r>
              <a:rPr kumimoji="0" lang="es-ES" altLang="es-ES" sz="15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into</a:t>
            </a:r>
            <a:r>
              <a:rPr kumimoji="0" lang="es-ES" altLang="es-ES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Celular(</a:t>
            </a:r>
            <a:r>
              <a:rPr kumimoji="0" lang="es-ES" altLang="es-ES" sz="15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id_celular</a:t>
            </a:r>
            <a:r>
              <a:rPr kumimoji="0" lang="es-ES" altLang="es-ES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, Nombre, </a:t>
            </a:r>
            <a:r>
              <a:rPr lang="es-ES" altLang="es-ES" sz="1500" dirty="0" err="1">
                <a:latin typeface="+mj-lt"/>
              </a:rPr>
              <a:t>C</a:t>
            </a:r>
            <a:r>
              <a:rPr kumimoji="0" lang="es-ES" altLang="es-ES" sz="15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odigo_IMEI</a:t>
            </a:r>
            <a:r>
              <a:rPr kumimoji="0" lang="es-ES" altLang="es-ES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, </a:t>
            </a:r>
            <a:r>
              <a:rPr kumimoji="0" lang="es-ES" altLang="es-ES" sz="15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numero_de_llamada</a:t>
            </a:r>
            <a:r>
              <a:rPr kumimoji="0" lang="es-ES" altLang="es-ES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,)</a:t>
            </a:r>
            <a:br>
              <a:rPr kumimoji="0" lang="es-ES" altLang="es-ES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</a:br>
            <a:r>
              <a:rPr kumimoji="0" lang="es-ES" altLang="es-ES" sz="15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values</a:t>
            </a:r>
            <a:r>
              <a:rPr kumimoji="0" lang="es-ES" altLang="es-ES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(2, ‘</a:t>
            </a:r>
            <a:r>
              <a:rPr lang="es-ES" altLang="es-ES" sz="1500" dirty="0">
                <a:latin typeface="+mj-lt"/>
              </a:rPr>
              <a:t>H</a:t>
            </a:r>
            <a:r>
              <a:rPr kumimoji="0" lang="es-ES" altLang="es-ES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uawei P20 pro', '346593987413216/02', 69870598); </a:t>
            </a:r>
          </a:p>
          <a:p>
            <a:endParaRPr lang="es-ES" sz="1600" dirty="0">
              <a:solidFill>
                <a:srgbClr val="00B0F0"/>
              </a:solidFill>
            </a:endParaRPr>
          </a:p>
          <a:p>
            <a:r>
              <a:rPr kumimoji="0" lang="es-ES" altLang="es-ES" sz="16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Insert</a:t>
            </a:r>
            <a:r>
              <a:rPr kumimoji="0" lang="es-ES" altLang="es-ES" sz="16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</a:t>
            </a:r>
            <a:r>
              <a:rPr kumimoji="0" lang="es-ES" altLang="es-ES" sz="16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into</a:t>
            </a:r>
            <a:r>
              <a:rPr kumimoji="0" lang="es-ES" altLang="es-ES" sz="16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Celular(</a:t>
            </a:r>
            <a:r>
              <a:rPr kumimoji="0" lang="es-ES" altLang="es-ES" sz="16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id_celular</a:t>
            </a:r>
            <a:r>
              <a:rPr kumimoji="0" lang="es-ES" altLang="es-ES" sz="16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, Nombre, </a:t>
            </a:r>
            <a:r>
              <a:rPr lang="es-ES" altLang="es-ES" sz="1600" dirty="0" err="1">
                <a:latin typeface="+mj-lt"/>
              </a:rPr>
              <a:t>C</a:t>
            </a:r>
            <a:r>
              <a:rPr kumimoji="0" lang="es-ES" altLang="es-ES" sz="16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odigo_IMEI</a:t>
            </a:r>
            <a:r>
              <a:rPr kumimoji="0" lang="es-ES" altLang="es-ES" sz="16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, </a:t>
            </a:r>
            <a:r>
              <a:rPr kumimoji="0" lang="es-ES" altLang="es-ES" sz="16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numero_de_llamada</a:t>
            </a:r>
            <a:r>
              <a:rPr kumimoji="0" lang="es-ES" altLang="es-ES" sz="16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,)</a:t>
            </a:r>
            <a:br>
              <a:rPr kumimoji="0" lang="es-ES" altLang="es-ES" sz="16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</a:br>
            <a:r>
              <a:rPr kumimoji="0" lang="es-ES" altLang="es-ES" sz="16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values</a:t>
            </a:r>
            <a:r>
              <a:rPr kumimoji="0" lang="es-ES" altLang="es-ES" sz="16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(3, ‘Samsung S10', ‘356214562489657/01’, 75892684); </a:t>
            </a:r>
          </a:p>
          <a:p>
            <a:endParaRPr lang="es-ES" sz="1600" dirty="0">
              <a:latin typeface="+mj-lt"/>
            </a:endParaRPr>
          </a:p>
          <a:p>
            <a:r>
              <a:rPr lang="es-ES" sz="1600" dirty="0">
                <a:solidFill>
                  <a:srgbClr val="00B0F0"/>
                </a:solidFill>
              </a:rPr>
              <a:t>10.¿Cómo se elimina una tabla?</a:t>
            </a:r>
          </a:p>
          <a:p>
            <a:r>
              <a:rPr lang="es-ES" sz="1600" dirty="0">
                <a:latin typeface="+mj-lt"/>
              </a:rPr>
              <a:t>Con el comando “</a:t>
            </a:r>
            <a:r>
              <a:rPr lang="es-ES" sz="1600" dirty="0" err="1">
                <a:latin typeface="+mj-lt"/>
              </a:rPr>
              <a:t>drop</a:t>
            </a:r>
            <a:r>
              <a:rPr lang="es-ES" sz="1600" dirty="0">
                <a:latin typeface="+mj-lt"/>
              </a:rPr>
              <a:t> table (nombre de la tabla);”</a:t>
            </a:r>
          </a:p>
          <a:p>
            <a:endParaRPr lang="es-ES" sz="1600" dirty="0">
              <a:solidFill>
                <a:srgbClr val="00B0F0"/>
              </a:solidFill>
            </a:endParaRPr>
          </a:p>
          <a:p>
            <a:endParaRPr lang="es-ES" sz="1600" dirty="0">
              <a:solidFill>
                <a:srgbClr val="00B0F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45473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Texto&#10;&#10;Descripción generada automáticamente">
            <a:extLst>
              <a:ext uri="{FF2B5EF4-FFF2-40B4-BE49-F238E27FC236}">
                <a16:creationId xmlns:a16="http://schemas.microsoft.com/office/drawing/2014/main" id="{BA447720-FC09-4F88-BA2B-C564A4F292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2600" y="1742840"/>
            <a:ext cx="3210373" cy="1686160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C0F70D67-1BD2-47E9-A442-8157DF4EE07A}"/>
              </a:ext>
            </a:extLst>
          </p:cNvPr>
          <p:cNvSpPr txBox="1"/>
          <p:nvPr/>
        </p:nvSpPr>
        <p:spPr>
          <a:xfrm>
            <a:off x="5276848" y="431186"/>
            <a:ext cx="262604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5000" dirty="0">
                <a:solidFill>
                  <a:srgbClr val="00B0F0"/>
                </a:solidFill>
                <a:latin typeface="AngsanaUPC" panose="02020603050405020304" pitchFamily="18" charset="-34"/>
                <a:cs typeface="AngsanaUPC" panose="02020603050405020304" pitchFamily="18" charset="-34"/>
              </a:rPr>
              <a:t>Parte Practica.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26FACBA8-7A6B-4F7D-AD62-CD91334309B1}"/>
              </a:ext>
            </a:extLst>
          </p:cNvPr>
          <p:cNvSpPr txBox="1"/>
          <p:nvPr/>
        </p:nvSpPr>
        <p:spPr>
          <a:xfrm>
            <a:off x="3486150" y="1292960"/>
            <a:ext cx="69913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00B0F0"/>
                </a:solidFill>
              </a:rPr>
              <a:t>11.Crear el diseño para una UNIVERSIDAD.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D34C14F1-2739-4A2D-A01A-6FDC9B615D66}"/>
              </a:ext>
            </a:extLst>
          </p:cNvPr>
          <p:cNvSpPr txBox="1"/>
          <p:nvPr/>
        </p:nvSpPr>
        <p:spPr>
          <a:xfrm>
            <a:off x="2600325" y="3570475"/>
            <a:ext cx="69913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00B0F0"/>
                </a:solidFill>
              </a:rPr>
              <a:t>12.Crear el diagrama Entidad Relación E-R para el ejercicio anterior. </a:t>
            </a:r>
          </a:p>
        </p:txBody>
      </p:sp>
      <p:pic>
        <p:nvPicPr>
          <p:cNvPr id="23" name="Imagen 22" descr="Diagrama&#10;&#10;Descripción generada automáticamente">
            <a:extLst>
              <a:ext uri="{FF2B5EF4-FFF2-40B4-BE49-F238E27FC236}">
                <a16:creationId xmlns:a16="http://schemas.microsoft.com/office/drawing/2014/main" id="{F9D4E2D3-8767-4F5E-9828-51181D5E31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7" t="2602" r="2416"/>
          <a:stretch/>
        </p:blipFill>
        <p:spPr>
          <a:xfrm>
            <a:off x="3552600" y="4210050"/>
            <a:ext cx="4038600" cy="2216764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31" name="Forma libre: forma 30">
            <a:extLst>
              <a:ext uri="{FF2B5EF4-FFF2-40B4-BE49-F238E27FC236}">
                <a16:creationId xmlns:a16="http://schemas.microsoft.com/office/drawing/2014/main" id="{5FA48059-781C-4288-98EF-0CDA62E4F40D}"/>
              </a:ext>
            </a:extLst>
          </p:cNvPr>
          <p:cNvSpPr/>
          <p:nvPr/>
        </p:nvSpPr>
        <p:spPr>
          <a:xfrm>
            <a:off x="-2" y="-3"/>
            <a:ext cx="12192003" cy="6858002"/>
          </a:xfrm>
          <a:custGeom>
            <a:avLst/>
            <a:gdLst>
              <a:gd name="connsiteX0" fmla="*/ 10559488 w 12192003"/>
              <a:gd name="connsiteY0" fmla="*/ 3800477 h 6858002"/>
              <a:gd name="connsiteX1" fmla="*/ 12192002 w 12192003"/>
              <a:gd name="connsiteY1" fmla="*/ 5265873 h 6858002"/>
              <a:gd name="connsiteX2" fmla="*/ 12192002 w 12192003"/>
              <a:gd name="connsiteY2" fmla="*/ 6858002 h 6858002"/>
              <a:gd name="connsiteX3" fmla="*/ 7153276 w 12192003"/>
              <a:gd name="connsiteY3" fmla="*/ 6858002 h 6858002"/>
              <a:gd name="connsiteX4" fmla="*/ 2 w 12192003"/>
              <a:gd name="connsiteY4" fmla="*/ 2114551 h 6858002"/>
              <a:gd name="connsiteX5" fmla="*/ 2724150 w 12192003"/>
              <a:gd name="connsiteY5" fmla="*/ 4648710 h 6858002"/>
              <a:gd name="connsiteX6" fmla="*/ 2 w 12192003"/>
              <a:gd name="connsiteY6" fmla="*/ 6553202 h 6858002"/>
              <a:gd name="connsiteX7" fmla="*/ 0 w 12192003"/>
              <a:gd name="connsiteY7" fmla="*/ 2 h 6858002"/>
              <a:gd name="connsiteX8" fmla="*/ 5038726 w 12192003"/>
              <a:gd name="connsiteY8" fmla="*/ 2 h 6858002"/>
              <a:gd name="connsiteX9" fmla="*/ 1632515 w 12192003"/>
              <a:gd name="connsiteY9" fmla="*/ 3057527 h 6858002"/>
              <a:gd name="connsiteX10" fmla="*/ 0 w 12192003"/>
              <a:gd name="connsiteY10" fmla="*/ 1592131 h 6858002"/>
              <a:gd name="connsiteX11" fmla="*/ 12192003 w 12192003"/>
              <a:gd name="connsiteY11" fmla="*/ 0 h 6858002"/>
              <a:gd name="connsiteX12" fmla="*/ 12192003 w 12192003"/>
              <a:gd name="connsiteY12" fmla="*/ 4703315 h 6858002"/>
              <a:gd name="connsiteX13" fmla="*/ 9412284 w 12192003"/>
              <a:gd name="connsiteY13" fmla="*/ 2228525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3" h="6858002">
                <a:moveTo>
                  <a:pt x="10559488" y="3800477"/>
                </a:moveTo>
                <a:lnTo>
                  <a:pt x="12192002" y="5265873"/>
                </a:lnTo>
                <a:lnTo>
                  <a:pt x="12192002" y="6858002"/>
                </a:lnTo>
                <a:lnTo>
                  <a:pt x="7153276" y="6858002"/>
                </a:lnTo>
                <a:close/>
                <a:moveTo>
                  <a:pt x="2" y="2114551"/>
                </a:moveTo>
                <a:lnTo>
                  <a:pt x="2724150" y="4648710"/>
                </a:lnTo>
                <a:lnTo>
                  <a:pt x="2" y="6553202"/>
                </a:lnTo>
                <a:close/>
                <a:moveTo>
                  <a:pt x="0" y="2"/>
                </a:moveTo>
                <a:lnTo>
                  <a:pt x="5038726" y="2"/>
                </a:lnTo>
                <a:lnTo>
                  <a:pt x="1632515" y="3057527"/>
                </a:lnTo>
                <a:lnTo>
                  <a:pt x="0" y="1592131"/>
                </a:lnTo>
                <a:close/>
                <a:moveTo>
                  <a:pt x="12192003" y="0"/>
                </a:moveTo>
                <a:lnTo>
                  <a:pt x="12192003" y="4703315"/>
                </a:lnTo>
                <a:lnTo>
                  <a:pt x="9412284" y="2228525"/>
                </a:lnTo>
                <a:close/>
              </a:path>
            </a:pathLst>
          </a:cu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22590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20" grpId="0"/>
      <p:bldP spid="3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uadroTexto 17">
            <a:extLst>
              <a:ext uri="{FF2B5EF4-FFF2-40B4-BE49-F238E27FC236}">
                <a16:creationId xmlns:a16="http://schemas.microsoft.com/office/drawing/2014/main" id="{26FACBA8-7A6B-4F7D-AD62-CD91334309B1}"/>
              </a:ext>
            </a:extLst>
          </p:cNvPr>
          <p:cNvSpPr txBox="1"/>
          <p:nvPr/>
        </p:nvSpPr>
        <p:spPr>
          <a:xfrm>
            <a:off x="440199" y="405884"/>
            <a:ext cx="69913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00B0F0"/>
                </a:solidFill>
              </a:rPr>
              <a:t>13.Crear la tabla universidad en base al diseño anterior.</a:t>
            </a:r>
          </a:p>
        </p:txBody>
      </p:sp>
      <p:pic>
        <p:nvPicPr>
          <p:cNvPr id="3" name="Imagen 2" descr="Texto&#10;&#10;Descripción generada automáticamente">
            <a:extLst>
              <a:ext uri="{FF2B5EF4-FFF2-40B4-BE49-F238E27FC236}">
                <a16:creationId xmlns:a16="http://schemas.microsoft.com/office/drawing/2014/main" id="{DF60945E-9A57-4A7B-92E4-6099063402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1947" y="974765"/>
            <a:ext cx="3810532" cy="2314898"/>
          </a:xfrm>
          <a:prstGeom prst="rect">
            <a:avLst/>
          </a:prstGeom>
        </p:spPr>
      </p:pic>
      <p:sp>
        <p:nvSpPr>
          <p:cNvPr id="28" name="Forma libre: forma 27">
            <a:extLst>
              <a:ext uri="{FF2B5EF4-FFF2-40B4-BE49-F238E27FC236}">
                <a16:creationId xmlns:a16="http://schemas.microsoft.com/office/drawing/2014/main" id="{F64B9121-DD81-4C42-87BB-9081507333AF}"/>
              </a:ext>
            </a:extLst>
          </p:cNvPr>
          <p:cNvSpPr/>
          <p:nvPr/>
        </p:nvSpPr>
        <p:spPr>
          <a:xfrm rot="5400000" flipH="1" flipV="1">
            <a:off x="2667000" y="-2667002"/>
            <a:ext cx="6857999" cy="12192003"/>
          </a:xfrm>
          <a:custGeom>
            <a:avLst/>
            <a:gdLst>
              <a:gd name="connsiteX0" fmla="*/ 1838324 w 6857999"/>
              <a:gd name="connsiteY0" fmla="*/ 0 h 12192003"/>
              <a:gd name="connsiteX1" fmla="*/ 0 w 6857999"/>
              <a:gd name="connsiteY1" fmla="*/ 2638426 h 12192003"/>
              <a:gd name="connsiteX2" fmla="*/ 0 w 6857999"/>
              <a:gd name="connsiteY2" fmla="*/ 0 h 12192003"/>
              <a:gd name="connsiteX3" fmla="*/ 4629150 w 6857999"/>
              <a:gd name="connsiteY3" fmla="*/ 12192003 h 12192003"/>
              <a:gd name="connsiteX4" fmla="*/ 190499 w 6857999"/>
              <a:gd name="connsiteY4" fmla="*/ 12192003 h 12192003"/>
              <a:gd name="connsiteX5" fmla="*/ 2094991 w 6857999"/>
              <a:gd name="connsiteY5" fmla="*/ 9467854 h 12192003"/>
              <a:gd name="connsiteX6" fmla="*/ 6857999 w 6857999"/>
              <a:gd name="connsiteY6" fmla="*/ 6029328 h 12192003"/>
              <a:gd name="connsiteX7" fmla="*/ 6857999 w 6857999"/>
              <a:gd name="connsiteY7" fmla="*/ 12192003 h 12192003"/>
              <a:gd name="connsiteX8" fmla="*/ 5140944 w 6857999"/>
              <a:gd name="connsiteY8" fmla="*/ 12192003 h 12192003"/>
              <a:gd name="connsiteX9" fmla="*/ 3124200 w 6857999"/>
              <a:gd name="connsiteY9" fmla="*/ 10030722 h 12192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57999" h="12192003">
                <a:moveTo>
                  <a:pt x="1838324" y="0"/>
                </a:moveTo>
                <a:lnTo>
                  <a:pt x="0" y="2638426"/>
                </a:lnTo>
                <a:lnTo>
                  <a:pt x="0" y="0"/>
                </a:lnTo>
                <a:close/>
                <a:moveTo>
                  <a:pt x="4629150" y="12192003"/>
                </a:moveTo>
                <a:lnTo>
                  <a:pt x="190499" y="12192003"/>
                </a:lnTo>
                <a:lnTo>
                  <a:pt x="2094991" y="9467854"/>
                </a:lnTo>
                <a:close/>
                <a:moveTo>
                  <a:pt x="6857999" y="6029328"/>
                </a:moveTo>
                <a:lnTo>
                  <a:pt x="6857999" y="12192003"/>
                </a:lnTo>
                <a:lnTo>
                  <a:pt x="5140944" y="12192003"/>
                </a:lnTo>
                <a:lnTo>
                  <a:pt x="3124200" y="10030722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E7540A2-775E-44A9-BF49-5AD3A85E25AE}"/>
              </a:ext>
            </a:extLst>
          </p:cNvPr>
          <p:cNvSpPr txBox="1"/>
          <p:nvPr/>
        </p:nvSpPr>
        <p:spPr>
          <a:xfrm>
            <a:off x="2705100" y="3489213"/>
            <a:ext cx="69913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00B0F0"/>
                </a:solidFill>
              </a:rPr>
              <a:t>14.Agregar registros a la tabla creada anteriormente.</a:t>
            </a:r>
          </a:p>
        </p:txBody>
      </p:sp>
      <p:pic>
        <p:nvPicPr>
          <p:cNvPr id="6" name="Imagen 5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8731264C-6912-440B-9EB9-6C51D8EB67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977" y="3967162"/>
            <a:ext cx="7680053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582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8" grpId="0" animBg="1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rma libre: forma 6">
            <a:extLst>
              <a:ext uri="{FF2B5EF4-FFF2-40B4-BE49-F238E27FC236}">
                <a16:creationId xmlns:a16="http://schemas.microsoft.com/office/drawing/2014/main" id="{5F5847AA-1611-4B55-A627-2EAE82AB7F21}"/>
              </a:ext>
            </a:extLst>
          </p:cNvPr>
          <p:cNvSpPr/>
          <p:nvPr/>
        </p:nvSpPr>
        <p:spPr>
          <a:xfrm rot="5400000" flipH="1" flipV="1">
            <a:off x="2666999" y="-2667001"/>
            <a:ext cx="6858000" cy="12192001"/>
          </a:xfrm>
          <a:custGeom>
            <a:avLst/>
            <a:gdLst>
              <a:gd name="connsiteX0" fmla="*/ 4743452 w 6858000"/>
              <a:gd name="connsiteY0" fmla="*/ 0 h 12192001"/>
              <a:gd name="connsiteX1" fmla="*/ 1643297 w 6858000"/>
              <a:gd name="connsiteY1" fmla="*/ 3629025 h 12192001"/>
              <a:gd name="connsiteX2" fmla="*/ 0 w 6858000"/>
              <a:gd name="connsiteY2" fmla="*/ 1069394 h 12192001"/>
              <a:gd name="connsiteX3" fmla="*/ 0 w 6858000"/>
              <a:gd name="connsiteY3" fmla="*/ 0 h 12192001"/>
              <a:gd name="connsiteX4" fmla="*/ 6605587 w 6858000"/>
              <a:gd name="connsiteY4" fmla="*/ 12192001 h 12192001"/>
              <a:gd name="connsiteX5" fmla="*/ 252414 w 6858000"/>
              <a:gd name="connsiteY5" fmla="*/ 12192001 h 12192001"/>
              <a:gd name="connsiteX6" fmla="*/ 4805161 w 6858000"/>
              <a:gd name="connsiteY6" fmla="*/ 10572750 h 12192001"/>
              <a:gd name="connsiteX7" fmla="*/ 6858000 w 6858000"/>
              <a:gd name="connsiteY7" fmla="*/ 1 h 12192001"/>
              <a:gd name="connsiteX8" fmla="*/ 6858000 w 6858000"/>
              <a:gd name="connsiteY8" fmla="*/ 5038726 h 12192001"/>
              <a:gd name="connsiteX9" fmla="*/ 3800475 w 6858000"/>
              <a:gd name="connsiteY9" fmla="*/ 1632514 h 12192001"/>
              <a:gd name="connsiteX10" fmla="*/ 5265870 w 6858000"/>
              <a:gd name="connsiteY10" fmla="*/ 1 h 1219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858000" h="12192001">
                <a:moveTo>
                  <a:pt x="4743452" y="0"/>
                </a:moveTo>
                <a:lnTo>
                  <a:pt x="1643297" y="3629025"/>
                </a:lnTo>
                <a:lnTo>
                  <a:pt x="0" y="1069394"/>
                </a:lnTo>
                <a:lnTo>
                  <a:pt x="0" y="0"/>
                </a:lnTo>
                <a:close/>
                <a:moveTo>
                  <a:pt x="6605587" y="12192001"/>
                </a:moveTo>
                <a:lnTo>
                  <a:pt x="252414" y="12192001"/>
                </a:lnTo>
                <a:lnTo>
                  <a:pt x="4805161" y="10572750"/>
                </a:lnTo>
                <a:close/>
                <a:moveTo>
                  <a:pt x="6858000" y="1"/>
                </a:moveTo>
                <a:lnTo>
                  <a:pt x="6858000" y="5038726"/>
                </a:lnTo>
                <a:lnTo>
                  <a:pt x="3800475" y="1632514"/>
                </a:lnTo>
                <a:lnTo>
                  <a:pt x="5265870" y="1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26FACBA8-7A6B-4F7D-AD62-CD91334309B1}"/>
              </a:ext>
            </a:extLst>
          </p:cNvPr>
          <p:cNvSpPr txBox="1"/>
          <p:nvPr/>
        </p:nvSpPr>
        <p:spPr>
          <a:xfrm>
            <a:off x="4202574" y="644009"/>
            <a:ext cx="76465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15.Crear las tablas y 2 registros para cada tabla para el siguiente modelo ER. </a:t>
            </a:r>
            <a:endParaRPr lang="es-ES" dirty="0">
              <a:solidFill>
                <a:srgbClr val="00B0F0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A3231C8-C0BE-4669-B73A-7BFE1C03A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589" y="1089541"/>
            <a:ext cx="4696480" cy="543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994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orma libre: forma 30">
            <a:extLst>
              <a:ext uri="{FF2B5EF4-FFF2-40B4-BE49-F238E27FC236}">
                <a16:creationId xmlns:a16="http://schemas.microsoft.com/office/drawing/2014/main" id="{666312B4-6887-4E4C-A4A1-95D86BC20208}"/>
              </a:ext>
            </a:extLst>
          </p:cNvPr>
          <p:cNvSpPr/>
          <p:nvPr/>
        </p:nvSpPr>
        <p:spPr>
          <a:xfrm flipV="1">
            <a:off x="-1" y="-32941"/>
            <a:ext cx="12192000" cy="6890940"/>
          </a:xfrm>
          <a:custGeom>
            <a:avLst/>
            <a:gdLst>
              <a:gd name="connsiteX0" fmla="*/ 1389062 w 12192000"/>
              <a:gd name="connsiteY0" fmla="*/ 4463633 h 6890940"/>
              <a:gd name="connsiteX1" fmla="*/ 914820 w 12192000"/>
              <a:gd name="connsiteY1" fmla="*/ 1 h 6890940"/>
              <a:gd name="connsiteX2" fmla="*/ 0 w 12192000"/>
              <a:gd name="connsiteY2" fmla="*/ 1 h 6890940"/>
              <a:gd name="connsiteX3" fmla="*/ 0 w 12192000"/>
              <a:gd name="connsiteY3" fmla="*/ 2531490 h 6890940"/>
              <a:gd name="connsiteX4" fmla="*/ 12192000 w 12192000"/>
              <a:gd name="connsiteY4" fmla="*/ 4743452 h 6890940"/>
              <a:gd name="connsiteX5" fmla="*/ 12192000 w 12192000"/>
              <a:gd name="connsiteY5" fmla="*/ 0 h 6890940"/>
              <a:gd name="connsiteX6" fmla="*/ 11122606 w 12192000"/>
              <a:gd name="connsiteY6" fmla="*/ 0 h 6890940"/>
              <a:gd name="connsiteX7" fmla="*/ 8562975 w 12192000"/>
              <a:gd name="connsiteY7" fmla="*/ 1643297 h 6890940"/>
              <a:gd name="connsiteX8" fmla="*/ 7153275 w 12192000"/>
              <a:gd name="connsiteY8" fmla="*/ 6858000 h 6890940"/>
              <a:gd name="connsiteX9" fmla="*/ 12192000 w 12192000"/>
              <a:gd name="connsiteY9" fmla="*/ 6858000 h 6890940"/>
              <a:gd name="connsiteX10" fmla="*/ 12192000 w 12192000"/>
              <a:gd name="connsiteY10" fmla="*/ 5265870 h 6890940"/>
              <a:gd name="connsiteX11" fmla="*/ 10559487 w 12192000"/>
              <a:gd name="connsiteY11" fmla="*/ 3800475 h 6890940"/>
              <a:gd name="connsiteX12" fmla="*/ 0 w 12192000"/>
              <a:gd name="connsiteY12" fmla="*/ 6890940 h 6890940"/>
              <a:gd name="connsiteX13" fmla="*/ 2371728 w 12192000"/>
              <a:gd name="connsiteY13" fmla="*/ 6890940 h 6890940"/>
              <a:gd name="connsiteX14" fmla="*/ 0 w 12192000"/>
              <a:gd name="connsiteY14" fmla="*/ 3461939 h 6890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6890940">
                <a:moveTo>
                  <a:pt x="1389062" y="4463633"/>
                </a:moveTo>
                <a:lnTo>
                  <a:pt x="914820" y="1"/>
                </a:lnTo>
                <a:lnTo>
                  <a:pt x="0" y="1"/>
                </a:lnTo>
                <a:lnTo>
                  <a:pt x="0" y="2531490"/>
                </a:lnTo>
                <a:close/>
                <a:moveTo>
                  <a:pt x="12192000" y="4743452"/>
                </a:moveTo>
                <a:lnTo>
                  <a:pt x="12192000" y="0"/>
                </a:lnTo>
                <a:lnTo>
                  <a:pt x="11122606" y="0"/>
                </a:lnTo>
                <a:lnTo>
                  <a:pt x="8562975" y="1643297"/>
                </a:lnTo>
                <a:close/>
                <a:moveTo>
                  <a:pt x="7153275" y="6858000"/>
                </a:moveTo>
                <a:lnTo>
                  <a:pt x="12192000" y="6858000"/>
                </a:lnTo>
                <a:lnTo>
                  <a:pt x="12192000" y="5265870"/>
                </a:lnTo>
                <a:lnTo>
                  <a:pt x="10559487" y="3800475"/>
                </a:lnTo>
                <a:close/>
                <a:moveTo>
                  <a:pt x="0" y="6890940"/>
                </a:moveTo>
                <a:lnTo>
                  <a:pt x="2371728" y="6890940"/>
                </a:lnTo>
                <a:lnTo>
                  <a:pt x="0" y="3461939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26FACBA8-7A6B-4F7D-AD62-CD91334309B1}"/>
              </a:ext>
            </a:extLst>
          </p:cNvPr>
          <p:cNvSpPr txBox="1"/>
          <p:nvPr/>
        </p:nvSpPr>
        <p:spPr>
          <a:xfrm>
            <a:off x="2272737" y="339209"/>
            <a:ext cx="7646526" cy="10618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00B0F0"/>
                </a:solidFill>
              </a:rPr>
              <a:t>16.Crear el modelo entidad relación ER y su código SQL. </a:t>
            </a:r>
          </a:p>
          <a:p>
            <a:r>
              <a:rPr lang="es-ES" sz="1500" dirty="0">
                <a:latin typeface="+mj-lt"/>
              </a:rPr>
              <a:t>○ El contexto de análisis es: </a:t>
            </a:r>
          </a:p>
          <a:p>
            <a:r>
              <a:rPr lang="es-ES" sz="1500" dirty="0">
                <a:latin typeface="+mj-lt"/>
              </a:rPr>
              <a:t>■ Una empresa compra vehículos. </a:t>
            </a:r>
          </a:p>
          <a:p>
            <a:r>
              <a:rPr lang="es-ES" sz="1500" dirty="0">
                <a:latin typeface="+mj-lt"/>
              </a:rPr>
              <a:t>○ Adjuntar el diagrama Entidad Relación ER (imagen) 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9C6F174-7F50-45EA-9524-CE5EF3791E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6" r="2162" b="2692"/>
          <a:stretch/>
        </p:blipFill>
        <p:spPr>
          <a:xfrm>
            <a:off x="1500212" y="1731249"/>
            <a:ext cx="6110263" cy="495542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9" name="Entrada de lápiz 18">
                <a:extLst>
                  <a:ext uri="{FF2B5EF4-FFF2-40B4-BE49-F238E27FC236}">
                    <a16:creationId xmlns:a16="http://schemas.microsoft.com/office/drawing/2014/main" id="{E0C5C195-272A-4E54-AD59-4BC59611D613}"/>
                  </a:ext>
                </a:extLst>
              </p14:cNvPr>
              <p14:cNvContentPartPr/>
              <p14:nvPr/>
            </p14:nvContentPartPr>
            <p14:xfrm>
              <a:off x="7829460" y="4514670"/>
              <a:ext cx="360" cy="360"/>
            </p14:xfrm>
          </p:contentPart>
        </mc:Choice>
        <mc:Fallback>
          <p:pic>
            <p:nvPicPr>
              <p:cNvPr id="19" name="Entrada de lápiz 18">
                <a:extLst>
                  <a:ext uri="{FF2B5EF4-FFF2-40B4-BE49-F238E27FC236}">
                    <a16:creationId xmlns:a16="http://schemas.microsoft.com/office/drawing/2014/main" id="{E0C5C195-272A-4E54-AD59-4BC59611D61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20460" y="450567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0" name="Entrada de lápiz 19">
                <a:extLst>
                  <a:ext uri="{FF2B5EF4-FFF2-40B4-BE49-F238E27FC236}">
                    <a16:creationId xmlns:a16="http://schemas.microsoft.com/office/drawing/2014/main" id="{B815F6F0-9652-4F3D-BA2D-DA0E6835378E}"/>
                  </a:ext>
                </a:extLst>
              </p14:cNvPr>
              <p14:cNvContentPartPr/>
              <p14:nvPr/>
            </p14:nvContentPartPr>
            <p14:xfrm>
              <a:off x="4981500" y="4028670"/>
              <a:ext cx="360" cy="360"/>
            </p14:xfrm>
          </p:contentPart>
        </mc:Choice>
        <mc:Fallback>
          <p:pic>
            <p:nvPicPr>
              <p:cNvPr id="20" name="Entrada de lápiz 19">
                <a:extLst>
                  <a:ext uri="{FF2B5EF4-FFF2-40B4-BE49-F238E27FC236}">
                    <a16:creationId xmlns:a16="http://schemas.microsoft.com/office/drawing/2014/main" id="{B815F6F0-9652-4F3D-BA2D-DA0E6835378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72500" y="401967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2" name="Entrada de lápiz 21">
                <a:extLst>
                  <a:ext uri="{FF2B5EF4-FFF2-40B4-BE49-F238E27FC236}">
                    <a16:creationId xmlns:a16="http://schemas.microsoft.com/office/drawing/2014/main" id="{28A160F0-9286-4EA4-8EBB-8533426A654D}"/>
                  </a:ext>
                </a:extLst>
              </p14:cNvPr>
              <p14:cNvContentPartPr/>
              <p14:nvPr/>
            </p14:nvContentPartPr>
            <p14:xfrm>
              <a:off x="8610300" y="2799990"/>
              <a:ext cx="360" cy="360"/>
            </p14:xfrm>
          </p:contentPart>
        </mc:Choice>
        <mc:Fallback>
          <p:pic>
            <p:nvPicPr>
              <p:cNvPr id="22" name="Entrada de lápiz 21">
                <a:extLst>
                  <a:ext uri="{FF2B5EF4-FFF2-40B4-BE49-F238E27FC236}">
                    <a16:creationId xmlns:a16="http://schemas.microsoft.com/office/drawing/2014/main" id="{28A160F0-9286-4EA4-8EBB-8533426A654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01300" y="279099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3" name="Entrada de lápiz 22">
                <a:extLst>
                  <a:ext uri="{FF2B5EF4-FFF2-40B4-BE49-F238E27FC236}">
                    <a16:creationId xmlns:a16="http://schemas.microsoft.com/office/drawing/2014/main" id="{F8FDF1C0-FB8B-438B-86FA-A1FFA5A4CDDA}"/>
                  </a:ext>
                </a:extLst>
              </p14:cNvPr>
              <p14:cNvContentPartPr/>
              <p14:nvPr/>
            </p14:nvContentPartPr>
            <p14:xfrm>
              <a:off x="4114260" y="2761830"/>
              <a:ext cx="360" cy="360"/>
            </p14:xfrm>
          </p:contentPart>
        </mc:Choice>
        <mc:Fallback>
          <p:pic>
            <p:nvPicPr>
              <p:cNvPr id="23" name="Entrada de lápiz 22">
                <a:extLst>
                  <a:ext uri="{FF2B5EF4-FFF2-40B4-BE49-F238E27FC236}">
                    <a16:creationId xmlns:a16="http://schemas.microsoft.com/office/drawing/2014/main" id="{F8FDF1C0-FB8B-438B-86FA-A1FFA5A4CDD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05260" y="275283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4" name="Entrada de lápiz 23">
                <a:extLst>
                  <a:ext uri="{FF2B5EF4-FFF2-40B4-BE49-F238E27FC236}">
                    <a16:creationId xmlns:a16="http://schemas.microsoft.com/office/drawing/2014/main" id="{87D40154-C69B-4494-A332-44A79C658DCC}"/>
                  </a:ext>
                </a:extLst>
              </p14:cNvPr>
              <p14:cNvContentPartPr/>
              <p14:nvPr/>
            </p14:nvContentPartPr>
            <p14:xfrm>
              <a:off x="4114260" y="2761830"/>
              <a:ext cx="360" cy="360"/>
            </p14:xfrm>
          </p:contentPart>
        </mc:Choice>
        <mc:Fallback>
          <p:pic>
            <p:nvPicPr>
              <p:cNvPr id="24" name="Entrada de lápiz 23">
                <a:extLst>
                  <a:ext uri="{FF2B5EF4-FFF2-40B4-BE49-F238E27FC236}">
                    <a16:creationId xmlns:a16="http://schemas.microsoft.com/office/drawing/2014/main" id="{87D40154-C69B-4494-A332-44A79C658DC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05260" y="275283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0" name="Entrada de lápiz 39">
                <a:extLst>
                  <a:ext uri="{FF2B5EF4-FFF2-40B4-BE49-F238E27FC236}">
                    <a16:creationId xmlns:a16="http://schemas.microsoft.com/office/drawing/2014/main" id="{EC4AE3BC-FEED-4D67-A181-FB3DA9B71F86}"/>
                  </a:ext>
                </a:extLst>
              </p14:cNvPr>
              <p14:cNvContentPartPr/>
              <p14:nvPr/>
            </p14:nvContentPartPr>
            <p14:xfrm>
              <a:off x="7164540" y="6578190"/>
              <a:ext cx="585360" cy="90360"/>
            </p14:xfrm>
          </p:contentPart>
        </mc:Choice>
        <mc:Fallback>
          <p:pic>
            <p:nvPicPr>
              <p:cNvPr id="40" name="Entrada de lápiz 39">
                <a:extLst>
                  <a:ext uri="{FF2B5EF4-FFF2-40B4-BE49-F238E27FC236}">
                    <a16:creationId xmlns:a16="http://schemas.microsoft.com/office/drawing/2014/main" id="{EC4AE3BC-FEED-4D67-A181-FB3DA9B71F86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101540" y="6515190"/>
                <a:ext cx="711000" cy="21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54378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9" name="Entrada de lápiz 18">
                <a:extLst>
                  <a:ext uri="{FF2B5EF4-FFF2-40B4-BE49-F238E27FC236}">
                    <a16:creationId xmlns:a16="http://schemas.microsoft.com/office/drawing/2014/main" id="{E0C5C195-272A-4E54-AD59-4BC59611D613}"/>
                  </a:ext>
                </a:extLst>
              </p14:cNvPr>
              <p14:cNvContentPartPr/>
              <p14:nvPr/>
            </p14:nvContentPartPr>
            <p14:xfrm>
              <a:off x="7829460" y="4514670"/>
              <a:ext cx="360" cy="360"/>
            </p14:xfrm>
          </p:contentPart>
        </mc:Choice>
        <mc:Fallback>
          <p:pic>
            <p:nvPicPr>
              <p:cNvPr id="19" name="Entrada de lápiz 18">
                <a:extLst>
                  <a:ext uri="{FF2B5EF4-FFF2-40B4-BE49-F238E27FC236}">
                    <a16:creationId xmlns:a16="http://schemas.microsoft.com/office/drawing/2014/main" id="{E0C5C195-272A-4E54-AD59-4BC59611D61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20460" y="450603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0" name="Entrada de lápiz 19">
                <a:extLst>
                  <a:ext uri="{FF2B5EF4-FFF2-40B4-BE49-F238E27FC236}">
                    <a16:creationId xmlns:a16="http://schemas.microsoft.com/office/drawing/2014/main" id="{B815F6F0-9652-4F3D-BA2D-DA0E6835378E}"/>
                  </a:ext>
                </a:extLst>
              </p14:cNvPr>
              <p14:cNvContentPartPr/>
              <p14:nvPr/>
            </p14:nvContentPartPr>
            <p14:xfrm>
              <a:off x="4981500" y="4028670"/>
              <a:ext cx="360" cy="360"/>
            </p14:xfrm>
          </p:contentPart>
        </mc:Choice>
        <mc:Fallback>
          <p:pic>
            <p:nvPicPr>
              <p:cNvPr id="20" name="Entrada de lápiz 19">
                <a:extLst>
                  <a:ext uri="{FF2B5EF4-FFF2-40B4-BE49-F238E27FC236}">
                    <a16:creationId xmlns:a16="http://schemas.microsoft.com/office/drawing/2014/main" id="{B815F6F0-9652-4F3D-BA2D-DA0E6835378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72500" y="402003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2" name="Entrada de lápiz 21">
                <a:extLst>
                  <a:ext uri="{FF2B5EF4-FFF2-40B4-BE49-F238E27FC236}">
                    <a16:creationId xmlns:a16="http://schemas.microsoft.com/office/drawing/2014/main" id="{28A160F0-9286-4EA4-8EBB-8533426A654D}"/>
                  </a:ext>
                </a:extLst>
              </p14:cNvPr>
              <p14:cNvContentPartPr/>
              <p14:nvPr/>
            </p14:nvContentPartPr>
            <p14:xfrm>
              <a:off x="8610300" y="2799990"/>
              <a:ext cx="360" cy="360"/>
            </p14:xfrm>
          </p:contentPart>
        </mc:Choice>
        <mc:Fallback>
          <p:pic>
            <p:nvPicPr>
              <p:cNvPr id="22" name="Entrada de lápiz 21">
                <a:extLst>
                  <a:ext uri="{FF2B5EF4-FFF2-40B4-BE49-F238E27FC236}">
                    <a16:creationId xmlns:a16="http://schemas.microsoft.com/office/drawing/2014/main" id="{28A160F0-9286-4EA4-8EBB-8533426A654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1300" y="279135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3" name="Entrada de lápiz 22">
                <a:extLst>
                  <a:ext uri="{FF2B5EF4-FFF2-40B4-BE49-F238E27FC236}">
                    <a16:creationId xmlns:a16="http://schemas.microsoft.com/office/drawing/2014/main" id="{F8FDF1C0-FB8B-438B-86FA-A1FFA5A4CDDA}"/>
                  </a:ext>
                </a:extLst>
              </p14:cNvPr>
              <p14:cNvContentPartPr/>
              <p14:nvPr/>
            </p14:nvContentPartPr>
            <p14:xfrm>
              <a:off x="4114260" y="2761830"/>
              <a:ext cx="360" cy="360"/>
            </p14:xfrm>
          </p:contentPart>
        </mc:Choice>
        <mc:Fallback>
          <p:pic>
            <p:nvPicPr>
              <p:cNvPr id="23" name="Entrada de lápiz 22">
                <a:extLst>
                  <a:ext uri="{FF2B5EF4-FFF2-40B4-BE49-F238E27FC236}">
                    <a16:creationId xmlns:a16="http://schemas.microsoft.com/office/drawing/2014/main" id="{F8FDF1C0-FB8B-438B-86FA-A1FFA5A4CDD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05620" y="275319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4" name="Entrada de lápiz 23">
                <a:extLst>
                  <a:ext uri="{FF2B5EF4-FFF2-40B4-BE49-F238E27FC236}">
                    <a16:creationId xmlns:a16="http://schemas.microsoft.com/office/drawing/2014/main" id="{87D40154-C69B-4494-A332-44A79C658DCC}"/>
                  </a:ext>
                </a:extLst>
              </p14:cNvPr>
              <p14:cNvContentPartPr/>
              <p14:nvPr/>
            </p14:nvContentPartPr>
            <p14:xfrm>
              <a:off x="4114260" y="2761830"/>
              <a:ext cx="360" cy="360"/>
            </p14:xfrm>
          </p:contentPart>
        </mc:Choice>
        <mc:Fallback>
          <p:pic>
            <p:nvPicPr>
              <p:cNvPr id="24" name="Entrada de lápiz 23">
                <a:extLst>
                  <a:ext uri="{FF2B5EF4-FFF2-40B4-BE49-F238E27FC236}">
                    <a16:creationId xmlns:a16="http://schemas.microsoft.com/office/drawing/2014/main" id="{87D40154-C69B-4494-A332-44A79C658DC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05620" y="2753190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42" name="Imagen 41">
            <a:extLst>
              <a:ext uri="{FF2B5EF4-FFF2-40B4-BE49-F238E27FC236}">
                <a16:creationId xmlns:a16="http://schemas.microsoft.com/office/drawing/2014/main" id="{4F8FA979-94C0-4BE6-AEBA-E52FCD8BCB6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5571" y="815007"/>
            <a:ext cx="5058481" cy="4810796"/>
          </a:xfrm>
          <a:prstGeom prst="rect">
            <a:avLst/>
          </a:prstGeom>
        </p:spPr>
      </p:pic>
      <p:sp>
        <p:nvSpPr>
          <p:cNvPr id="44" name="CuadroTexto 43">
            <a:extLst>
              <a:ext uri="{FF2B5EF4-FFF2-40B4-BE49-F238E27FC236}">
                <a16:creationId xmlns:a16="http://schemas.microsoft.com/office/drawing/2014/main" id="{E2CB3927-EC2C-40A2-BEE5-59082C0A7206}"/>
              </a:ext>
            </a:extLst>
          </p:cNvPr>
          <p:cNvSpPr txBox="1"/>
          <p:nvPr/>
        </p:nvSpPr>
        <p:spPr>
          <a:xfrm>
            <a:off x="2588419" y="254963"/>
            <a:ext cx="6100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800" dirty="0">
                <a:latin typeface="+mj-lt"/>
              </a:rPr>
              <a:t>○ Adjuntar el código SQL generado. </a:t>
            </a:r>
            <a:endParaRPr lang="es-ES" sz="1800" dirty="0">
              <a:solidFill>
                <a:srgbClr val="00B0F0"/>
              </a:solidFill>
              <a:latin typeface="+mj-lt"/>
            </a:endParaRPr>
          </a:p>
        </p:txBody>
      </p:sp>
      <p:sp>
        <p:nvSpPr>
          <p:cNvPr id="50" name="Forma libre: forma 49">
            <a:extLst>
              <a:ext uri="{FF2B5EF4-FFF2-40B4-BE49-F238E27FC236}">
                <a16:creationId xmlns:a16="http://schemas.microsoft.com/office/drawing/2014/main" id="{966ADA79-6ADA-4207-9231-117B2FE78607}"/>
              </a:ext>
            </a:extLst>
          </p:cNvPr>
          <p:cNvSpPr/>
          <p:nvPr/>
        </p:nvSpPr>
        <p:spPr>
          <a:xfrm>
            <a:off x="-1" y="-1"/>
            <a:ext cx="12192000" cy="6858001"/>
          </a:xfrm>
          <a:custGeom>
            <a:avLst/>
            <a:gdLst>
              <a:gd name="connsiteX0" fmla="*/ 10559487 w 12192000"/>
              <a:gd name="connsiteY0" fmla="*/ 3800476 h 6858001"/>
              <a:gd name="connsiteX1" fmla="*/ 12192000 w 12192000"/>
              <a:gd name="connsiteY1" fmla="*/ 5265871 h 6858001"/>
              <a:gd name="connsiteX2" fmla="*/ 12192000 w 12192000"/>
              <a:gd name="connsiteY2" fmla="*/ 6858001 h 6858001"/>
              <a:gd name="connsiteX3" fmla="*/ 7153275 w 12192000"/>
              <a:gd name="connsiteY3" fmla="*/ 6858001 h 6858001"/>
              <a:gd name="connsiteX4" fmla="*/ 1021680 w 12192000"/>
              <a:gd name="connsiteY4" fmla="*/ 2911903 h 6858001"/>
              <a:gd name="connsiteX5" fmla="*/ 3153398 w 12192000"/>
              <a:gd name="connsiteY5" fmla="*/ 6858000 h 6858001"/>
              <a:gd name="connsiteX6" fmla="*/ 0 w 12192000"/>
              <a:gd name="connsiteY6" fmla="*/ 6858000 h 6858001"/>
              <a:gd name="connsiteX7" fmla="*/ 0 w 12192000"/>
              <a:gd name="connsiteY7" fmla="*/ 4803168 h 6858001"/>
              <a:gd name="connsiteX8" fmla="*/ 0 w 12192000"/>
              <a:gd name="connsiteY8" fmla="*/ 1 h 6858001"/>
              <a:gd name="connsiteX9" fmla="*/ 2114322 w 12192000"/>
              <a:gd name="connsiteY9" fmla="*/ 1 h 6858001"/>
              <a:gd name="connsiteX10" fmla="*/ 0 w 12192000"/>
              <a:gd name="connsiteY10" fmla="*/ 3945648 h 6858001"/>
              <a:gd name="connsiteX11" fmla="*/ 11122606 w 12192000"/>
              <a:gd name="connsiteY11" fmla="*/ 0 h 6858001"/>
              <a:gd name="connsiteX12" fmla="*/ 12192000 w 12192000"/>
              <a:gd name="connsiteY12" fmla="*/ 0 h 6858001"/>
              <a:gd name="connsiteX13" fmla="*/ 12192000 w 12192000"/>
              <a:gd name="connsiteY13" fmla="*/ 4743452 h 6858001"/>
              <a:gd name="connsiteX14" fmla="*/ 8562975 w 12192000"/>
              <a:gd name="connsiteY14" fmla="*/ 164329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6858001">
                <a:moveTo>
                  <a:pt x="10559487" y="3800476"/>
                </a:moveTo>
                <a:lnTo>
                  <a:pt x="12192000" y="5265871"/>
                </a:lnTo>
                <a:lnTo>
                  <a:pt x="12192000" y="6858001"/>
                </a:lnTo>
                <a:lnTo>
                  <a:pt x="7153275" y="6858001"/>
                </a:lnTo>
                <a:close/>
                <a:moveTo>
                  <a:pt x="1021680" y="2911903"/>
                </a:moveTo>
                <a:lnTo>
                  <a:pt x="3153398" y="6858000"/>
                </a:lnTo>
                <a:lnTo>
                  <a:pt x="0" y="6858000"/>
                </a:lnTo>
                <a:lnTo>
                  <a:pt x="0" y="4803168"/>
                </a:lnTo>
                <a:close/>
                <a:moveTo>
                  <a:pt x="0" y="1"/>
                </a:moveTo>
                <a:lnTo>
                  <a:pt x="2114322" y="1"/>
                </a:lnTo>
                <a:lnTo>
                  <a:pt x="0" y="3945648"/>
                </a:lnTo>
                <a:close/>
                <a:moveTo>
                  <a:pt x="11122606" y="0"/>
                </a:moveTo>
                <a:lnTo>
                  <a:pt x="12192000" y="0"/>
                </a:lnTo>
                <a:lnTo>
                  <a:pt x="12192000" y="4743452"/>
                </a:lnTo>
                <a:lnTo>
                  <a:pt x="8562975" y="1643297"/>
                </a:lnTo>
                <a:close/>
              </a:path>
            </a:pathLst>
          </a:cu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29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5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182</TotalTime>
  <Words>642</Words>
  <Application>Microsoft Office PowerPoint</Application>
  <PresentationFormat>Panorámica</PresentationFormat>
  <Paragraphs>52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6" baseType="lpstr">
      <vt:lpstr>Aldhabi</vt:lpstr>
      <vt:lpstr>Algerian</vt:lpstr>
      <vt:lpstr>AngsanaUPC</vt:lpstr>
      <vt:lpstr>Arial</vt:lpstr>
      <vt:lpstr>Calibri</vt:lpstr>
      <vt:lpstr>Calibri Light</vt:lpstr>
      <vt:lpstr>Office Theme</vt:lpstr>
      <vt:lpstr>Base de Datos hito 2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 de Datos hito 2</dc:title>
  <dc:creator>Cristhian Segura Ulo</dc:creator>
  <cp:lastModifiedBy>Cristhian Segura Ulo</cp:lastModifiedBy>
  <cp:revision>1</cp:revision>
  <dcterms:created xsi:type="dcterms:W3CDTF">2022-04-03T16:32:37Z</dcterms:created>
  <dcterms:modified xsi:type="dcterms:W3CDTF">2022-04-03T19:34:50Z</dcterms:modified>
</cp:coreProperties>
</file>

<file path=docProps/thumbnail.jpeg>
</file>